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7"/>
  </p:notesMasterIdLst>
  <p:sldIdLst>
    <p:sldId id="340" r:id="rId7"/>
    <p:sldId id="2147469430" r:id="rId8"/>
    <p:sldId id="2147469745" r:id="rId9"/>
    <p:sldId id="2147469754" r:id="rId10"/>
    <p:sldId id="2147469788" r:id="rId11"/>
    <p:sldId id="2147469768" r:id="rId12"/>
    <p:sldId id="2147469777" r:id="rId13"/>
    <p:sldId id="10609" r:id="rId14"/>
    <p:sldId id="2147469761" r:id="rId15"/>
    <p:sldId id="2147469759" r:id="rId16"/>
    <p:sldId id="10605" r:id="rId17"/>
    <p:sldId id="10606" r:id="rId18"/>
    <p:sldId id="10607" r:id="rId19"/>
    <p:sldId id="2147469778" r:id="rId20"/>
    <p:sldId id="2147469760" r:id="rId21"/>
    <p:sldId id="2147469779" r:id="rId22"/>
    <p:sldId id="2147469756" r:id="rId23"/>
    <p:sldId id="2147469758" r:id="rId24"/>
    <p:sldId id="2147469780" r:id="rId25"/>
    <p:sldId id="2147469769" r:id="rId26"/>
    <p:sldId id="2147469770" r:id="rId27"/>
    <p:sldId id="2147469771" r:id="rId28"/>
    <p:sldId id="2147469773" r:id="rId29"/>
    <p:sldId id="293" r:id="rId30"/>
    <p:sldId id="2147469767" r:id="rId31"/>
    <p:sldId id="2147469781" r:id="rId32"/>
    <p:sldId id="2147469751" r:id="rId33"/>
    <p:sldId id="2147469785" r:id="rId34"/>
    <p:sldId id="2147469749" r:id="rId35"/>
    <p:sldId id="2147469750" r:id="rId36"/>
    <p:sldId id="2147469782" r:id="rId37"/>
    <p:sldId id="2147469755" r:id="rId38"/>
    <p:sldId id="2147469783" r:id="rId39"/>
    <p:sldId id="2147469784" r:id="rId40"/>
    <p:sldId id="2147469789" r:id="rId41"/>
    <p:sldId id="2147469774" r:id="rId42"/>
    <p:sldId id="2147469787" r:id="rId43"/>
    <p:sldId id="2147469775" r:id="rId44"/>
    <p:sldId id="2147469764" r:id="rId45"/>
    <p:sldId id="2147469742" r:id="rId46"/>
  </p:sldIdLst>
  <p:sldSz cx="12192000" cy="6858000"/>
  <p:notesSz cx="6858000" cy="1571625"/>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88"/>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85"/>
            <p14:sldId id="2147469749"/>
            <p14:sldId id="2147469750"/>
          </p14:sldIdLst>
        </p14:section>
        <p14:section name="Search By Photo" id="{0BF5F58E-99A8-40AD-855A-7F976F5F207A}">
          <p14:sldIdLst>
            <p14:sldId id="2147469782"/>
            <p14:sldId id="2147469755"/>
            <p14:sldId id="2147469783"/>
            <p14:sldId id="2147469784"/>
          </p14:sldIdLst>
        </p14:section>
        <p14:section name="END" id="{A528F949-2601-4642-A994-ED54E7E859FE}">
          <p14:sldIdLst>
            <p14:sldId id="2147469789"/>
            <p14:sldId id="2147469774"/>
            <p14:sldId id="2147469787"/>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EFF9"/>
    <a:srgbClr val="F5F5F5"/>
    <a:srgbClr val="1B1A20"/>
    <a:srgbClr val="F4F4F4"/>
    <a:srgbClr val="0078D4"/>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21171" autoAdjust="0"/>
    <p:restoredTop sz="86369" autoAdjust="0"/>
  </p:normalViewPr>
  <p:slideViewPr>
    <p:cSldViewPr snapToGrid="0">
      <p:cViewPr varScale="1">
        <p:scale>
          <a:sx n="95" d="100"/>
          <a:sy n="95" d="100"/>
        </p:scale>
        <p:origin x="66" y="2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12/15/2021 8:52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8:52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8:52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29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38</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8:52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12/15/2021 8:52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40</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8:52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10:06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8:52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8:52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7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8:52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8</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15</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30</a:t>
            </a:fld>
            <a:endParaRPr lang="en-US"/>
          </a:p>
        </p:txBody>
      </p:sp>
    </p:spTree>
    <p:extLst>
      <p:ext uri="{BB962C8B-B14F-4D97-AF65-F5344CB8AC3E}">
        <p14:creationId xmlns:p14="http://schemas.microsoft.com/office/powerpoint/2010/main" val="367767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12/15/2021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hfleitas/airanger/blob/main/PVA%20Assets/Custom-PowerPlatform3x-5VirtualAgents-DemoJarvis.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learn/modules/get-started-with-form-processing/2-create-first-model" TargetMode="External"/><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gif"/></Relationships>
</file>

<file path=ppt/slides/_rels/slide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image" Target="../media/image94.sv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sv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svg"/><Relationship Id="rId10" Type="http://schemas.openxmlformats.org/officeDocument/2006/relationships/image" Target="../media/image83.svg"/><Relationship Id="rId19" Type="http://schemas.openxmlformats.org/officeDocument/2006/relationships/image" Target="../media/image92.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5" Type="http://schemas.openxmlformats.org/officeDocument/2006/relationships/hyperlink" Target="https://github.com/hfleitas/AzureSynapseForActuaries/blob/main/CodeSamples/CapitalModel.ipynb" TargetMode="External"/><Relationship Id="rId4" Type="http://schemas.openxmlformats.org/officeDocument/2006/relationships/image" Target="../media/image107.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7.sv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svg"/><Relationship Id="rId42" Type="http://schemas.openxmlformats.org/officeDocument/2006/relationships/image" Target="../media/image44.svg"/><Relationship Id="rId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4.svg"/><Relationship Id="rId37" Type="http://schemas.openxmlformats.org/officeDocument/2006/relationships/image" Target="../media/image39.png"/><Relationship Id="rId40" Type="http://schemas.openxmlformats.org/officeDocument/2006/relationships/image" Target="../media/image4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svg"/><Relationship Id="rId36" Type="http://schemas.openxmlformats.org/officeDocument/2006/relationships/image" Target="../media/image38.sv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hyperlink" Target="https://docs.microsoft.com/en-us/cpp/get-started/tutorial-console-cpp" TargetMode="External"/><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png"/><Relationship Id="rId30" Type="http://schemas.openxmlformats.org/officeDocument/2006/relationships/image" Target="../media/image32.svg"/><Relationship Id="rId35" Type="http://schemas.openxmlformats.org/officeDocument/2006/relationships/image" Target="../media/image37.png"/><Relationship Id="rId43" Type="http://schemas.openxmlformats.org/officeDocument/2006/relationships/image" Target="../media/image2.emf"/><Relationship Id="rId8" Type="http://schemas.openxmlformats.org/officeDocument/2006/relationships/image" Target="../media/image10.svg"/><Relationship Id="rId3" Type="http://schemas.openxmlformats.org/officeDocument/2006/relationships/hyperlink" Target="http://www.hoist-point.com/applesoft_basic_tutorial.htm" TargetMode="External"/><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svg"/></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hyperlink" Target="https://docs.microsoft.com/en-us/ai-builder/object-detection-train-model#how-to-interpret-your-model-performance-score" TargetMode="External"/><Relationship Id="rId4" Type="http://schemas.openxmlformats.org/officeDocument/2006/relationships/hyperlink" Target="https://docs.microsoft.com/ai-builder/collect-images#use-more-diverse-image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s.web.azuresynapse.net/en-us/authoring/analyze/notebooks/E2E_MLFLOW_Sklearn_ADLS?workspace=%2Fsubscriptions%2Fe4e06275-58d1-4081-8f1b-be12462eb701%2FresourceGroups%2Fwplushiramsynapse%2Fproviders%2FMicrosoft.Synapse%2Fworkspaces%2Fwplushiramsynapse" TargetMode="External"/><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2.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azure/synapse-analytics/machine-learning/tutorial-score-model-predict-spark-pool" TargetMode="External"/><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10" Type="http://schemas.openxmlformats.org/officeDocument/2006/relationships/hyperlink" Target="https://docs.microsoft.com/en-us/sql/machine-learning/predictions/native-scoring-predict-transact-sql?view=sql-server-ver15" TargetMode="External"/><Relationship Id="rId4" Type="http://schemas.openxmlformats.org/officeDocument/2006/relationships/hyperlink" Target="https://github.com/hfleitas/seattle2019/blob/master/2SentimentPrediction/%5BDev%5D_HiramFleitas_RealtimeSentimentPredictionSQLServer.pdf" TargetMode="External"/><Relationship Id="rId9" Type="http://schemas.openxmlformats.org/officeDocument/2006/relationships/hyperlink" Target="https://microsoft.github.io/Synapse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2.emf"/><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7.svg"/><Relationship Id="rId20" Type="http://schemas.openxmlformats.org/officeDocument/2006/relationships/image" Target="../media/image61.sv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svg"/></Relationships>
</file>

<file path=ppt/slides/_rels/slide40.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2.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sql/machine-learning/predictions/native-scoring-predict-transact-sql?view=sql-server-ver15" TargetMode="External"/><Relationship Id="rId2" Type="http://schemas.openxmlformats.org/officeDocument/2006/relationships/hyperlink" Target="https://github.com/hfleitas/airanger/blob/main/Notebooks/Trollhunters.ipynb"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yelp.com/developers/api_terms</a:t>
            </a:r>
            <a:r>
              <a:rPr lang="en-US" sz="1067" dirty="0"/>
              <a:t> </a:t>
            </a:r>
          </a:p>
          <a:p>
            <a:pPr lvl="0">
              <a:defRPr/>
            </a:pPr>
            <a:r>
              <a:rPr lang="en-US" sz="1067" dirty="0">
                <a:hlinkClick r:id="rId3"/>
              </a:rPr>
              <a:t>yelp.com/developers/display_requirements</a:t>
            </a:r>
            <a:r>
              <a:rPr lang="en-US" sz="1067" dirty="0"/>
              <a:t> </a:t>
            </a:r>
          </a:p>
        </p:txBody>
      </p:sp>
      <p:pic>
        <p:nvPicPr>
          <p:cNvPr id="2050" name="Picture 2" descr="Screenshot of email response of Yelp Developer API Terms for integrations must be customer-facing, not B2B dashboards or analytics">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6850DB8-5CC8-410E-B38D-42838A39F4E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Responsible AI</a:t>
            </a:r>
          </a:p>
        </p:txBody>
      </p:sp>
    </p:spTree>
    <p:extLst>
      <p:ext uri="{BB962C8B-B14F-4D97-AF65-F5344CB8AC3E}">
        <p14:creationId xmlns:p14="http://schemas.microsoft.com/office/powerpoint/2010/main" val="360951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A314B-48D6-4A2F-9B2B-4866F9F6D5D9}"/>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2"/>
              </a:rPr>
              <a:t>SQL Server Samples - Big Data Clusters - Spark</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Picture 8" descr="10 rows of Twitter stream in SQL Big Data Clusters">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A314B-48D6-4A2F-9B2B-4866F9F6D5D9}"/>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2"/>
              </a:rPr>
              <a:t>SQL Server Samples - Big Data Clusters - Spark</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descr="Select statement of top 100 tweets using a where clause">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A314B-48D6-4A2F-9B2B-4866F9F6D5D9}"/>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2"/>
              </a:rPr>
              <a:t>SQL Server Samples - Big Data Clusters - Spark</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descr="SandDance visual in Azure Data Studio using a bar chart to represent usernames and count of followers. Highlighting the highest column with the screen name with the highest number of flowers.">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descr="Transition slide image of a blue room with grass fields inside with a framed view to a lake sunset and clouds">
            <a:extLst>
              <a:ext uri="{FF2B5EF4-FFF2-40B4-BE49-F238E27FC236}">
                <a16:creationId xmlns:a16="http://schemas.microsoft.com/office/drawing/2014/main" id="{DBFAAC23-5FFA-4990-A868-E771BFA89001}"/>
              </a:ext>
              <a:ext uri="{C183D7F6-B498-43B3-948B-1728B52AA6E4}">
                <adec:decorative xmlns:adec="http://schemas.microsoft.com/office/drawing/2017/decorative" val="0"/>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of Power Virtual Agent - Jarvis. A printer troubleshooter bot chat window with a dialog.">
            <a:extLst>
              <a:ext uri="{FF2B5EF4-FFF2-40B4-BE49-F238E27FC236}">
                <a16:creationId xmlns:a16="http://schemas.microsoft.com/office/drawing/2014/main" id="{140BFCA5-91BB-41D9-A0A8-EC75BE7571E9}"/>
              </a:ext>
            </a:extLst>
          </p:cNvPr>
          <p:cNvPicPr>
            <a:picLocks noChangeAspect="1"/>
          </p:cNvPicPr>
          <p:nvPr/>
        </p:nvPicPr>
        <p:blipFill rotWithShape="1">
          <a:blip r:embed="rId3"/>
          <a:srcRect b="11570"/>
          <a:stretch/>
        </p:blipFill>
        <p:spPr>
          <a:xfrm>
            <a:off x="9789" y="0"/>
            <a:ext cx="12172421" cy="6116716"/>
          </a:xfrm>
          <a:prstGeom prst="rect">
            <a:avLst/>
          </a:prstGeom>
        </p:spPr>
      </p:pic>
      <p:sp>
        <p:nvSpPr>
          <p:cNvPr id="2" name="Title 1">
            <a:extLst>
              <a:ext uri="{FF2B5EF4-FFF2-40B4-BE49-F238E27FC236}">
                <a16:creationId xmlns:a16="http://schemas.microsoft.com/office/drawing/2014/main" id="{97C94B1B-3508-4314-8F5C-7F4A6042B27C}"/>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4"/>
              </a:rPr>
              <a:t>PVA - Build Printer Troubleshooting Bot</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18147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shot of Power App screen using AI Build - Forms processing. ">
            <a:extLst>
              <a:ext uri="{FF2B5EF4-FFF2-40B4-BE49-F238E27FC236}">
                <a16:creationId xmlns:a16="http://schemas.microsoft.com/office/drawing/2014/main" id="{E3CFD449-725E-41FA-B235-C0A0ACD65877}"/>
              </a:ext>
            </a:extLst>
          </p:cNvPr>
          <p:cNvPicPr>
            <a:picLocks noChangeAspect="1"/>
          </p:cNvPicPr>
          <p:nvPr/>
        </p:nvPicPr>
        <p:blipFill>
          <a:blip r:embed="rId2"/>
          <a:stretch>
            <a:fillRect/>
          </a:stretch>
        </p:blipFill>
        <p:spPr>
          <a:xfrm>
            <a:off x="1" y="0"/>
            <a:ext cx="3729476" cy="6242447"/>
          </a:xfrm>
          <a:prstGeom prst="rect">
            <a:avLst/>
          </a:prstGeom>
        </p:spPr>
      </p:pic>
      <p:sp>
        <p:nvSpPr>
          <p:cNvPr id="2" name="Title 1">
            <a:extLst>
              <a:ext uri="{FF2B5EF4-FFF2-40B4-BE49-F238E27FC236}">
                <a16:creationId xmlns:a16="http://schemas.microsoft.com/office/drawing/2014/main" id="{83686B60-5DFE-425F-A9E4-771A6487A16C}"/>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3"/>
              </a:rPr>
              <a:t>Form Processing - Create first model</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1028" name="Picture 4" descr="Animated screenshot of the Power Automate Choose information to extract page adding four fields on the Fields tab.">
            <a:extLst>
              <a:ext uri="{FF2B5EF4-FFF2-40B4-BE49-F238E27FC236}">
                <a16:creationId xmlns:a16="http://schemas.microsoft.com/office/drawing/2014/main" id="{8EFECA45-EFFE-4CFB-BFBC-B88F33516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3" t="12651" r="19687" b="11598"/>
          <a:stretch/>
        </p:blipFill>
        <p:spPr bwMode="auto">
          <a:xfrm>
            <a:off x="3538977" y="967740"/>
            <a:ext cx="5390909"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shot of Power Apps with an Analyze component and a label.">
            <a:extLst>
              <a:ext uri="{FF2B5EF4-FFF2-40B4-BE49-F238E27FC236}">
                <a16:creationId xmlns:a16="http://schemas.microsoft.com/office/drawing/2014/main" id="{EED8B4D0-C370-496C-8FB3-41268EF3CA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05" t="25446" r="47953" b="58477"/>
          <a:stretch/>
        </p:blipFill>
        <p:spPr bwMode="auto">
          <a:xfrm>
            <a:off x="8010525" y="1569719"/>
            <a:ext cx="4181475" cy="35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6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wer Apps AI Builder custom models">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descr="Highlight of AI Builder Forms processing and Object detection">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F702294-1967-46F3-A068-B1C4E6D3CA0E}"/>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Apps - AI Builder</a:t>
            </a:r>
          </a:p>
        </p:txBody>
      </p:sp>
    </p:spTree>
    <p:extLst>
      <p:ext uri="{BB962C8B-B14F-4D97-AF65-F5344CB8AC3E}">
        <p14:creationId xmlns:p14="http://schemas.microsoft.com/office/powerpoint/2010/main" val="328258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descr="Transition slide image of a blue room with grass fields inside with a framed view to a lake sunset and clouds">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5" grpId="0"/>
      <p:bldP spid="5" grpId="1"/>
      <p:bldP spid="13" grpId="0"/>
      <p:bldP spid="1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descr="SQL Server">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descr="Azure VM">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descr="Governance Compliance Organzation">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descr="Data model for Analytics">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descr="Files">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descr="Star schema">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descr="next">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descr="next">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descr="Folder with files">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descr="next">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descr="next">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descr="next">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descr="next">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descr="next">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descr="next">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descr="Another folder with files, different from before">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descr="next">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descr="next">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descr="next">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descr="next">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descr="next">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descr="Multiple files">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descr="next">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descr="Azure Synapse">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descr="SQL stored procedure activity send Email">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descr="next on success">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descr="Next on error">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descr="next on error">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descr="next on success">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descr="next on successs">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descr="SQL stored procedure activity step 1">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descr="SQL stored procedure activity step 2">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descr="SQL stored procedure activity step 3">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descr="Screenshot of complex R code with thousands of lines">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descr="Screenshot of R code with 2 lines showing a function definition">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shot of Azure Data Studio Notebook with 2 code cells using SQL kernel. First code cell creates external libraries and the second one executes R script via spees for library cubist and mlbench."/>
          <p:cNvPicPr>
            <a:picLocks noChangeAspect="1"/>
          </p:cNvPicPr>
          <p:nvPr/>
        </p:nvPicPr>
        <p:blipFill rotWithShape="1">
          <a:blip r:embed="rId2"/>
          <a:srcRect b="9779"/>
          <a:stretch/>
        </p:blipFill>
        <p:spPr>
          <a:xfrm>
            <a:off x="-491" y="0"/>
            <a:ext cx="12192491" cy="6190706"/>
          </a:xfrm>
          <a:prstGeom prst="rect">
            <a:avLst/>
          </a:prstGeom>
        </p:spPr>
      </p:pic>
      <p:sp>
        <p:nvSpPr>
          <p:cNvPr id="10" name="Rectangle 9">
            <a:extLst>
              <a:ext uri="{C183D7F6-B498-43B3-948B-1728B52AA6E4}">
                <adec:decorative xmlns:adec="http://schemas.microsoft.com/office/drawing/2017/decorative" val="1"/>
              </a:ext>
            </a:extLst>
          </p:cNvPr>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a:extLst>
              <a:ext uri="{C183D7F6-B498-43B3-948B-1728B52AA6E4}">
                <adec:decorative xmlns:adec="http://schemas.microsoft.com/office/drawing/2017/decorative" val="1"/>
              </a:ext>
            </a:extLst>
          </p:cNvPr>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D67FE94-2B37-42F8-8149-416AB7FF20AF}"/>
              </a:ext>
            </a:extLst>
          </p:cNvPr>
          <p:cNvSpPr txBox="1">
            <a:spLocks noGrp="1"/>
          </p:cNvSpPr>
          <p:nvPr>
            <p:ph type="title" idx="4294967295"/>
          </p:nvPr>
        </p:nvSpPr>
        <p:spPr>
          <a:xfrm>
            <a:off x="228727" y="6251098"/>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err="1">
                <a:ln>
                  <a:noFill/>
                </a:ln>
                <a:solidFill>
                  <a:schemeClr val="tx1"/>
                </a:solidFill>
                <a:effectLst/>
                <a:uLnTx/>
                <a:uFillTx/>
                <a:latin typeface="+mn-lt"/>
                <a:ea typeface="+mn-ea"/>
                <a:cs typeface="+mn-cs"/>
                <a:hlinkClick r:id="rId5"/>
              </a:rPr>
              <a:t>CapitalModel.ipynb</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7047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reproduce or get started?</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reenshot of realtime scoring code cell in Length of Stay notebook for Claims. Code cell contains stored procedure to train an rx_dforest model and serialize the model binary for realtime scoring only via hyper parameter set to true.">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itle 1">
            <a:extLst>
              <a:ext uri="{FF2B5EF4-FFF2-40B4-BE49-F238E27FC236}">
                <a16:creationId xmlns:a16="http://schemas.microsoft.com/office/drawing/2014/main" id="{3680EC0A-AE80-4F83-97F1-1051A64C6EE5}"/>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5"/>
              </a:rPr>
              <a:t>LoS - Realtime Scoring</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82841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of code cell for batch scoring script of Claims test data using sp_rxPredict">
            <a:extLst>
              <a:ext uri="{FF2B5EF4-FFF2-40B4-BE49-F238E27FC236}">
                <a16:creationId xmlns:a16="http://schemas.microsoft.com/office/drawing/2014/main" id="{DFAE9C01-0EFB-49A8-98D3-270A254A97EC}"/>
              </a:ext>
            </a:extLst>
          </p:cNvPr>
          <p:cNvPicPr>
            <a:picLocks noChangeAspect="1"/>
          </p:cNvPicPr>
          <p:nvPr/>
        </p:nvPicPr>
        <p:blipFill rotWithShape="1">
          <a:blip r:embed="rId2"/>
          <a:srcRect t="33371"/>
          <a:stretch/>
        </p:blipFill>
        <p:spPr>
          <a:xfrm>
            <a:off x="856519" y="3002280"/>
            <a:ext cx="10478962" cy="3053082"/>
          </a:xfrm>
          <a:prstGeom prst="rect">
            <a:avLst/>
          </a:prstGeom>
        </p:spPr>
      </p:pic>
      <p:sp>
        <p:nvSpPr>
          <p:cNvPr id="8" name="Title 7">
            <a:extLst>
              <a:ext uri="{FF2B5EF4-FFF2-40B4-BE49-F238E27FC236}">
                <a16:creationId xmlns:a16="http://schemas.microsoft.com/office/drawing/2014/main" id="{5E6DB5C7-0608-4F33-9425-648A23383B9D}"/>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3"/>
              </a:rPr>
              <a:t>LoS - Realtime Scoring</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2" name="Group 11" descr="Screenshot of datalength of realtime scoring model binary is less than 1 MB">
            <a:extLst>
              <a:ext uri="{FF2B5EF4-FFF2-40B4-BE49-F238E27FC236}">
                <a16:creationId xmlns:a16="http://schemas.microsoft.com/office/drawing/2014/main" id="{E1E5DFFF-680C-434C-A785-86CF916C19A7}"/>
              </a:ext>
            </a:extLst>
          </p:cNvPr>
          <p:cNvGrpSpPr/>
          <p:nvPr/>
        </p:nvGrpSpPr>
        <p:grpSpPr>
          <a:xfrm>
            <a:off x="3738233" y="488279"/>
            <a:ext cx="4715533" cy="2326916"/>
            <a:chOff x="3738233" y="488279"/>
            <a:chExt cx="4715533" cy="2326916"/>
          </a:xfrm>
        </p:grpSpPr>
        <p:pic>
          <p:nvPicPr>
            <p:cNvPr id="10" name="Picture 9">
              <a:extLst>
                <a:ext uri="{FF2B5EF4-FFF2-40B4-BE49-F238E27FC236}">
                  <a16:creationId xmlns:a16="http://schemas.microsoft.com/office/drawing/2014/main" id="{950D6F80-4D3D-4C1B-BDB0-10DEDEE49068}"/>
                </a:ext>
              </a:extLst>
            </p:cNvPr>
            <p:cNvPicPr>
              <a:picLocks noChangeAspect="1"/>
            </p:cNvPicPr>
            <p:nvPr/>
          </p:nvPicPr>
          <p:blipFill rotWithShape="1">
            <a:blip r:embed="rId4"/>
            <a:srcRect t="23429"/>
            <a:stretch/>
          </p:blipFill>
          <p:spPr>
            <a:xfrm>
              <a:off x="3738233" y="488279"/>
              <a:ext cx="4715533" cy="2326916"/>
            </a:xfrm>
            <a:prstGeom prst="rect">
              <a:avLst/>
            </a:prstGeom>
          </p:spPr>
        </p:pic>
        <p:sp>
          <p:nvSpPr>
            <p:cNvPr id="11" name="Rectangle 10">
              <a:extLst>
                <a:ext uri="{FF2B5EF4-FFF2-40B4-BE49-F238E27FC236}">
                  <a16:creationId xmlns:a16="http://schemas.microsoft.com/office/drawing/2014/main" id="{FD4CDCFC-1770-45C9-B130-1992B26D4185}"/>
                </a:ext>
              </a:extLst>
            </p:cNvPr>
            <p:cNvSpPr/>
            <p:nvPr/>
          </p:nvSpPr>
          <p:spPr bwMode="auto">
            <a:xfrm>
              <a:off x="4526280" y="488279"/>
              <a:ext cx="220980" cy="1447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685101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 BI report Page 1 screenshot of Claims Model Accuracy. Shows a confidence KPI of 98.62% for all claims between 2018 and 2021 an average of 150 days where the accuracy deviates towards most recent claims in 2021. Shows LengthofStay (Actual) side by side to LengthofStay (Prediction) to compare the deviation row by row. Also shows the Variance per in bins of 25 days, in which the first bin has significantly the highest accuracy by 25K claims ou.">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
        <p:nvSpPr>
          <p:cNvPr id="2" name="Title 1">
            <a:extLst>
              <a:ext uri="{FF2B5EF4-FFF2-40B4-BE49-F238E27FC236}">
                <a16:creationId xmlns:a16="http://schemas.microsoft.com/office/drawing/2014/main" id="{14C044A8-8B3B-498E-8C24-543E7EF5921E}"/>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BI – Claims Model Accuracy</a:t>
            </a:r>
          </a:p>
        </p:txBody>
      </p:sp>
    </p:spTree>
    <p:extLst>
      <p:ext uri="{BB962C8B-B14F-4D97-AF65-F5344CB8AC3E}">
        <p14:creationId xmlns:p14="http://schemas.microsoft.com/office/powerpoint/2010/main" val="3447106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8" name="Title 3">
            <a:extLst>
              <a:ext uri="{FF2B5EF4-FFF2-40B4-BE49-F238E27FC236}">
                <a16:creationId xmlns:a16="http://schemas.microsoft.com/office/drawing/2014/main" id="{7A8354E8-6AD6-4A58-B3A6-BC2A300D6815}"/>
              </a:ext>
            </a:extLst>
          </p:cNvPr>
          <p:cNvSpPr txBox="1">
            <a:spLocks noGrp="1"/>
          </p:cNvSpPr>
          <p:nvPr>
            <p:ph type="title" idx="4294967295"/>
          </p:nvPr>
        </p:nvSpPr>
        <p:spPr>
          <a:xfrm>
            <a:off x="588263" y="-553998"/>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Industries</a:t>
            </a:r>
          </a:p>
        </p:txBody>
      </p:sp>
      <p:grpSp>
        <p:nvGrpSpPr>
          <p:cNvPr id="93" name="Group 92" descr="Cerebral with lights on">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2" name="Arrow: Right 1" descr="Arrow from past to future">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pic>
        <p:nvPicPr>
          <p:cNvPr id="4" name="Graphic 3" descr="A calculator">
            <a:hlinkClick r:id="rId4"/>
            <a:extLst>
              <a:ext uri="{FF2B5EF4-FFF2-40B4-BE49-F238E27FC236}">
                <a16:creationId xmlns:a16="http://schemas.microsoft.com/office/drawing/2014/main" id="{111E88AA-89F6-4064-95B5-7EB90620BD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5237" y="3657600"/>
            <a:ext cx="1067235" cy="1067235"/>
          </a:xfrm>
          <a:prstGeom prst="rect">
            <a:avLst/>
          </a:prstGeom>
        </p:spPr>
      </p:pic>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62237" y="4553885"/>
            <a:ext cx="457201" cy="457201"/>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83896" y="5198620"/>
            <a:ext cx="457201" cy="457201"/>
          </a:xfrm>
          <a:prstGeom prst="rect">
            <a:avLst/>
          </a:prstGeom>
        </p:spPr>
      </p:pic>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237" y="5195380"/>
            <a:ext cx="457201" cy="457201"/>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883896" y="4553885"/>
            <a:ext cx="457199" cy="457199"/>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23337" y="4499943"/>
            <a:ext cx="565079" cy="565079"/>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23338" y="5149931"/>
            <a:ext cx="565079" cy="565079"/>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270661" y="3906790"/>
            <a:ext cx="459557" cy="459557"/>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270662" y="4553885"/>
            <a:ext cx="457199" cy="457199"/>
          </a:xfrm>
          <a:prstGeom prst="rect">
            <a:avLst/>
          </a:prstGeom>
        </p:spPr>
      </p:pic>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270661" y="5198621"/>
            <a:ext cx="457200" cy="457200"/>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910107" y="3906791"/>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910107" y="4552705"/>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910107" y="5198620"/>
            <a:ext cx="459557" cy="459557"/>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4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Legal, Medical, Retail, Travel Insurance, ISV, HR, Cruise Line, </a:t>
            </a:r>
            <a:r>
              <a:rPr kumimoji="0" lang="en-US" sz="2000" b="0" i="0" u="none" strike="noStrike" kern="1200" cap="none" spc="0" normalizeH="0" baseline="0" noProof="0" dirty="0" err="1">
                <a:ln>
                  <a:noFill/>
                </a:ln>
                <a:solidFill>
                  <a:schemeClr val="tx1"/>
                </a:solidFill>
                <a:effectLst/>
                <a:uLnTx/>
                <a:uFillTx/>
                <a:latin typeface="+mn-lt"/>
                <a:ea typeface="+mn-ea"/>
                <a:cs typeface="Segoe UI" panose="020B0502040204020203" pitchFamily="34" charset="0"/>
              </a:rPr>
              <a:t>PnC</a:t>
            </a: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ower BI report Page 2 screenshot of Claims Model Accuracy. Shows a confidence KPI of 98.62% for all claims with the highest percentage in the state of FL and drills into the Loss Description">
            <a:extLst>
              <a:ext uri="{FF2B5EF4-FFF2-40B4-BE49-F238E27FC236}">
                <a16:creationId xmlns:a16="http://schemas.microsoft.com/office/drawing/2014/main" id="{80E961D2-E3FB-4C53-9695-865AE0B2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
        <p:nvSpPr>
          <p:cNvPr id="2" name="Rectangle 1">
            <a:extLst>
              <a:ext uri="{FF2B5EF4-FFF2-40B4-BE49-F238E27FC236}">
                <a16:creationId xmlns:a16="http://schemas.microsoft.com/office/drawing/2014/main" id="{2636A631-9E59-4474-8337-FFF56A635CB3}"/>
              </a:ext>
              <a:ext uri="{C183D7F6-B498-43B3-948B-1728B52AA6E4}">
                <adec:decorative xmlns:adec="http://schemas.microsoft.com/office/drawing/2017/decorative" val="1"/>
              </a:ext>
            </a:extLst>
          </p:cNvPr>
          <p:cNvSpPr/>
          <p:nvPr/>
        </p:nvSpPr>
        <p:spPr bwMode="auto">
          <a:xfrm>
            <a:off x="1158844" y="3811509"/>
            <a:ext cx="1222217" cy="249875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 uri="{C183D7F6-B498-43B3-948B-1728B52AA6E4}">
                <adec:decorative xmlns:adec="http://schemas.microsoft.com/office/drawing/2017/decorative" val="1"/>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5D456728-C2EC-49D8-B044-454C66A80410}"/>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BI – Claims Model Accuracy</a:t>
            </a:r>
          </a:p>
        </p:txBody>
      </p:sp>
    </p:spTree>
    <p:extLst>
      <p:ext uri="{BB962C8B-B14F-4D97-AF65-F5344CB8AC3E}">
        <p14:creationId xmlns:p14="http://schemas.microsoft.com/office/powerpoint/2010/main" val="68951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shot of Power Apps screen using AI Builder Object Detection model to Search By Photo with an image of a tile product on a floor with search results shown on the screen over the object detected on the image">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
        <p:nvSpPr>
          <p:cNvPr id="2" name="Title 1">
            <a:extLst>
              <a:ext uri="{FF2B5EF4-FFF2-40B4-BE49-F238E27FC236}">
                <a16:creationId xmlns:a16="http://schemas.microsoft.com/office/drawing/2014/main" id="{E636F70E-1866-4E8D-B221-947B634E58FE}"/>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Apps – Object Detection</a:t>
            </a:r>
          </a:p>
        </p:txBody>
      </p:sp>
    </p:spTree>
    <p:extLst>
      <p:ext uri="{BB962C8B-B14F-4D97-AF65-F5344CB8AC3E}">
        <p14:creationId xmlns:p14="http://schemas.microsoft.com/office/powerpoint/2010/main" val="135513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taset images with more backgrounds for successful object detection model">
            <a:extLst>
              <a:ext uri="{FF2B5EF4-FFF2-40B4-BE49-F238E27FC236}">
                <a16:creationId xmlns:a16="http://schemas.microsoft.com/office/drawing/2014/main" id="{59D90B56-8EB1-4348-B21C-022295B508DC}"/>
              </a:ext>
            </a:extLst>
          </p:cNvPr>
          <p:cNvPicPr>
            <a:picLocks noChangeAspect="1"/>
          </p:cNvPicPr>
          <p:nvPr/>
        </p:nvPicPr>
        <p:blipFill>
          <a:blip r:embed="rId2"/>
          <a:stretch>
            <a:fillRect/>
          </a:stretch>
        </p:blipFill>
        <p:spPr>
          <a:xfrm>
            <a:off x="7331888" y="0"/>
            <a:ext cx="4860112" cy="6858000"/>
          </a:xfrm>
          <a:prstGeom prst="rect">
            <a:avLst/>
          </a:prstGeom>
        </p:spPr>
      </p:pic>
      <p:pic>
        <p:nvPicPr>
          <p:cNvPr id="12" name="Picture 11" descr="dataset of more images with less backgrounds for a failed object detection model">
            <a:extLst>
              <a:ext uri="{FF2B5EF4-FFF2-40B4-BE49-F238E27FC236}">
                <a16:creationId xmlns:a16="http://schemas.microsoft.com/office/drawing/2014/main" id="{73D611B1-9219-47F7-B163-3BA2F1755ADC}"/>
              </a:ext>
            </a:extLst>
          </p:cNvPr>
          <p:cNvPicPr>
            <a:picLocks noChangeAspect="1"/>
          </p:cNvPicPr>
          <p:nvPr/>
        </p:nvPicPr>
        <p:blipFill>
          <a:blip r:embed="rId3"/>
          <a:stretch>
            <a:fillRect/>
          </a:stretch>
        </p:blipFill>
        <p:spPr>
          <a:xfrm>
            <a:off x="0" y="0"/>
            <a:ext cx="5947341" cy="6858000"/>
          </a:xfrm>
          <a:prstGeom prst="rect">
            <a:avLst/>
          </a:prstGeom>
        </p:spPr>
      </p:pic>
      <p:sp>
        <p:nvSpPr>
          <p:cNvPr id="13" name="Content Placeholder 2">
            <a:extLst>
              <a:ext uri="{FF2B5EF4-FFF2-40B4-BE49-F238E27FC236}">
                <a16:creationId xmlns:a16="http://schemas.microsoft.com/office/drawing/2014/main" id="{196627BF-3D7C-43A7-BCE1-F855F6EAAB68}"/>
              </a:ext>
            </a:extLst>
          </p:cNvPr>
          <p:cNvSpPr>
            <a:spLocks noGrp="1"/>
          </p:cNvSpPr>
          <p:nvPr>
            <p:ph sz="half" idx="1"/>
          </p:nvPr>
        </p:nvSpPr>
        <p:spPr>
          <a:xfrm>
            <a:off x="7331888" y="2696492"/>
            <a:ext cx="4860112" cy="1465016"/>
          </a:xfrm>
          <a:solidFill>
            <a:srgbClr val="1B1A20"/>
          </a:solidFill>
        </p:spPr>
        <p:txBody>
          <a:bodyPr/>
          <a:lstStyle/>
          <a:p>
            <a:pPr marL="0" indent="0" algn="ctr">
              <a:buNone/>
            </a:pPr>
            <a:r>
              <a:rPr lang="en-US" dirty="0"/>
              <a:t>5 backgrounds</a:t>
            </a:r>
          </a:p>
          <a:p>
            <a:pPr marL="0" indent="0" algn="ctr">
              <a:buNone/>
            </a:pPr>
            <a:r>
              <a:rPr lang="en-US" dirty="0"/>
              <a:t>139 photos, 4 angles</a:t>
            </a:r>
          </a:p>
          <a:p>
            <a:pPr marL="0" indent="0" algn="ctr">
              <a:buNone/>
            </a:pPr>
            <a:r>
              <a:rPr lang="en-US" dirty="0">
                <a:solidFill>
                  <a:srgbClr val="00B050"/>
                </a:solidFill>
              </a:rPr>
              <a:t>(Successful)</a:t>
            </a:r>
          </a:p>
        </p:txBody>
      </p:sp>
      <p:sp>
        <p:nvSpPr>
          <p:cNvPr id="14" name="Content Placeholder 2">
            <a:extLst>
              <a:ext uri="{FF2B5EF4-FFF2-40B4-BE49-F238E27FC236}">
                <a16:creationId xmlns:a16="http://schemas.microsoft.com/office/drawing/2014/main" id="{BBF02DD9-9C4D-4501-AEF0-64A013E68010}"/>
              </a:ext>
            </a:extLst>
          </p:cNvPr>
          <p:cNvSpPr txBox="1">
            <a:spLocks/>
          </p:cNvSpPr>
          <p:nvPr/>
        </p:nvSpPr>
        <p:spPr>
          <a:xfrm>
            <a:off x="60512" y="2696492"/>
            <a:ext cx="5886829" cy="1465016"/>
          </a:xfrm>
          <a:prstGeom prst="rect">
            <a:avLst/>
          </a:prstGeom>
          <a:solidFill>
            <a:srgbClr val="1B1A2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 background</a:t>
            </a:r>
          </a:p>
          <a:p>
            <a:pPr marL="0" indent="0" algn="ctr">
              <a:buFont typeface="Wingdings" panose="05000000000000000000" pitchFamily="2" charset="2"/>
              <a:buNone/>
            </a:pPr>
            <a:r>
              <a:rPr lang="en-US" dirty="0"/>
              <a:t>161 photos, 15 angles</a:t>
            </a:r>
          </a:p>
          <a:p>
            <a:pPr marL="0" indent="0" algn="ctr">
              <a:buFont typeface="Wingdings" panose="05000000000000000000" pitchFamily="2" charset="2"/>
              <a:buNone/>
            </a:pPr>
            <a:r>
              <a:rPr lang="en-US" dirty="0">
                <a:solidFill>
                  <a:srgbClr val="FF0000"/>
                </a:solidFill>
              </a:rPr>
              <a:t>(Fail)</a:t>
            </a:r>
          </a:p>
        </p:txBody>
      </p:sp>
      <p:sp>
        <p:nvSpPr>
          <p:cNvPr id="2" name="Title 1">
            <a:extLst>
              <a:ext uri="{FF2B5EF4-FFF2-40B4-BE49-F238E27FC236}">
                <a16:creationId xmlns:a16="http://schemas.microsoft.com/office/drawing/2014/main" id="{60E299B6-BD6D-41B6-BDDB-DA61A9B72F30}"/>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Object Detection Datasets Attempts</a:t>
            </a:r>
          </a:p>
        </p:txBody>
      </p:sp>
    </p:spTree>
    <p:extLst>
      <p:ext uri="{BB962C8B-B14F-4D97-AF65-F5344CB8AC3E}">
        <p14:creationId xmlns:p14="http://schemas.microsoft.com/office/powerpoint/2010/main" val="25881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14"/>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2.59259E-6 L 3.125E-6 0.01967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wer Apps model performance score of 43">
            <a:extLst>
              <a:ext uri="{FF2B5EF4-FFF2-40B4-BE49-F238E27FC236}">
                <a16:creationId xmlns:a16="http://schemas.microsoft.com/office/drawing/2014/main" id="{35BE3147-5224-4671-9B8D-171AD202BF57}"/>
              </a:ext>
            </a:extLst>
          </p:cNvPr>
          <p:cNvPicPr>
            <a:picLocks noChangeAspect="1"/>
          </p:cNvPicPr>
          <p:nvPr/>
        </p:nvPicPr>
        <p:blipFill rotWithShape="1">
          <a:blip r:embed="rId2">
            <a:alphaModFix amt="50000"/>
          </a:blip>
          <a:srcRect r="48351" b="8975"/>
          <a:stretch/>
        </p:blipFill>
        <p:spPr>
          <a:xfrm>
            <a:off x="0" y="0"/>
            <a:ext cx="6096000" cy="6242447"/>
          </a:xfrm>
          <a:prstGeom prst="rect">
            <a:avLst/>
          </a:prstGeom>
        </p:spPr>
      </p:pic>
      <p:pic>
        <p:nvPicPr>
          <p:cNvPr id="10" name="Picture 9" descr="Power Apps model performance score of 84">
            <a:extLst>
              <a:ext uri="{FF2B5EF4-FFF2-40B4-BE49-F238E27FC236}">
                <a16:creationId xmlns:a16="http://schemas.microsoft.com/office/drawing/2014/main" id="{B044216A-88B0-4C9B-9E22-6F2463F27EA4}"/>
              </a:ext>
            </a:extLst>
          </p:cNvPr>
          <p:cNvPicPr>
            <a:picLocks noChangeAspect="1"/>
          </p:cNvPicPr>
          <p:nvPr/>
        </p:nvPicPr>
        <p:blipFill rotWithShape="1">
          <a:blip r:embed="rId3"/>
          <a:srcRect r="33260" b="8975"/>
          <a:stretch/>
        </p:blipFill>
        <p:spPr>
          <a:xfrm>
            <a:off x="4314824" y="0"/>
            <a:ext cx="7877175" cy="6242447"/>
          </a:xfrm>
          <a:prstGeom prst="rect">
            <a:avLst/>
          </a:prstGeom>
        </p:spPr>
      </p:pic>
      <p:sp>
        <p:nvSpPr>
          <p:cNvPr id="12" name="TextBox 11">
            <a:extLst>
              <a:ext uri="{FF2B5EF4-FFF2-40B4-BE49-F238E27FC236}">
                <a16:creationId xmlns:a16="http://schemas.microsoft.com/office/drawing/2014/main" id="{E871E51A-A683-49FD-B54F-7C76E7E0FDC5}"/>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4"/>
              </a:rPr>
              <a:t>Use more diverse images</a:t>
            </a:r>
            <a:r>
              <a:rPr lang="en-US" sz="1067" dirty="0"/>
              <a:t> </a:t>
            </a:r>
          </a:p>
          <a:p>
            <a:pPr lvl="0">
              <a:defRPr/>
            </a:pPr>
            <a:r>
              <a:rPr lang="en-US" sz="1067" dirty="0">
                <a:hlinkClick r:id="rId5"/>
              </a:rPr>
              <a:t>Interpret performance score</a:t>
            </a:r>
            <a:endParaRPr lang="en-US" sz="1067" dirty="0"/>
          </a:p>
        </p:txBody>
      </p:sp>
      <p:sp>
        <p:nvSpPr>
          <p:cNvPr id="2" name="Title 1">
            <a:extLst>
              <a:ext uri="{FF2B5EF4-FFF2-40B4-BE49-F238E27FC236}">
                <a16:creationId xmlns:a16="http://schemas.microsoft.com/office/drawing/2014/main" id="{185DF8A4-8F24-44B4-BD56-E18BE682785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Apps – Model performance</a:t>
            </a:r>
          </a:p>
        </p:txBody>
      </p:sp>
    </p:spTree>
    <p:extLst>
      <p:ext uri="{BB962C8B-B14F-4D97-AF65-F5344CB8AC3E}">
        <p14:creationId xmlns:p14="http://schemas.microsoft.com/office/powerpoint/2010/main" val="31139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2.59259E-6 L 0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125E-6 -2.59259E-6 L -3.125E-6 0.01968 " pathEditMode="relative" rAng="0" ptsTypes="AA">
                                      <p:cBhvr>
                                        <p:cTn id="14"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Bonus</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
        <p:nvSpPr>
          <p:cNvPr id="4" name="Title 1">
            <a:hlinkClick r:id="rId3"/>
            <a:extLst>
              <a:ext uri="{FF2B5EF4-FFF2-40B4-BE49-F238E27FC236}">
                <a16:creationId xmlns:a16="http://schemas.microsoft.com/office/drawing/2014/main" id="{A2DFCB64-12B7-4C13-9531-A8F99EFA5390}"/>
              </a:ext>
            </a:extLst>
          </p:cNvPr>
          <p:cNvSpPr txBox="1">
            <a:spLocks/>
          </p:cNvSpPr>
          <p:nvPr/>
        </p:nvSpPr>
        <p:spPr>
          <a:xfrm>
            <a:off x="3573982" y="3356688"/>
            <a:ext cx="5044036"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R="0" lvl="0" algn="ctr" defTabSz="932742" rtl="0" eaLnBrk="1" fontAlgn="auto" latinLnBrk="0" hangingPunct="1">
              <a:lnSpc>
                <a:spcPct val="100000"/>
              </a:lnSpc>
              <a:spcBef>
                <a:spcPct val="0"/>
              </a:spcBef>
              <a:spcAft>
                <a:spcPts val="0"/>
              </a:spcAft>
              <a:buClrTx/>
              <a:buSzTx/>
              <a:tabLst/>
              <a:defRPr/>
            </a:pPr>
            <a:r>
              <a:rPr kumimoji="0" lang="en-US" sz="2800" b="0" i="0" u="none" strike="noStrike" kern="1200" cap="none" spc="-50" normalizeH="0" baseline="0" noProof="0" dirty="0">
                <a:ln w="3175">
                  <a:noFill/>
                </a:ln>
                <a:effectLst/>
                <a:uLnTx/>
                <a:uFillTx/>
                <a:latin typeface="Segoe UI Semibold"/>
                <a:ea typeface="+mn-ea"/>
                <a:cs typeface="Segoe UI" pitchFamily="34" charset="0"/>
              </a:rPr>
              <a:t>E2E_MLFLOW_Sklearn_ADLS</a:t>
            </a:r>
          </a:p>
        </p:txBody>
      </p:sp>
    </p:spTree>
    <p:extLst>
      <p:ext uri="{BB962C8B-B14F-4D97-AF65-F5344CB8AC3E}">
        <p14:creationId xmlns:p14="http://schemas.microsoft.com/office/powerpoint/2010/main" val="223560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6 L 0 0.01967 " pathEditMode="relative" rAng="0" ptsTypes="AA">
                                      <p:cBhvr>
                                        <p:cTn id="9" dur="500" spd="-100000" fill="hold"/>
                                        <p:tgtEl>
                                          <p:spTgt spid="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descr="Purple arrow of journey steps left to right">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descr="cerebral with lights on">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
        <p:nvSpPr>
          <p:cNvPr id="3" name="Title 2">
            <a:extLst>
              <a:ext uri="{FF2B5EF4-FFF2-40B4-BE49-F238E27FC236}">
                <a16:creationId xmlns:a16="http://schemas.microsoft.com/office/drawing/2014/main" id="{396B518C-8E69-4CDC-8D64-F3F5512D62B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Journey steps</a:t>
            </a:r>
          </a:p>
        </p:txBody>
      </p:sp>
    </p:spTree>
    <p:extLst>
      <p:ext uri="{BB962C8B-B14F-4D97-AF65-F5344CB8AC3E}">
        <p14:creationId xmlns:p14="http://schemas.microsoft.com/office/powerpoint/2010/main" val="23910687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4284250"/>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a:p>
            <a:r>
              <a:rPr lang="en-US" dirty="0">
                <a:hlinkClick r:id="rId8"/>
              </a:rPr>
              <a:t>PREDICT in Synapse Spark using model registered in AML or ADLS</a:t>
            </a:r>
            <a:endParaRPr lang="en-US" dirty="0"/>
          </a:p>
          <a:p>
            <a:r>
              <a:rPr lang="en-US" dirty="0" err="1">
                <a:hlinkClick r:id="rId9"/>
              </a:rPr>
              <a:t>SynapseML</a:t>
            </a:r>
            <a:endParaRPr lang="en-US" dirty="0"/>
          </a:p>
          <a:p>
            <a:r>
              <a:rPr lang="en-US" dirty="0">
                <a:hlinkClick r:id="rId10"/>
              </a:rPr>
              <a:t>Native scoring with T-SQL PREDICT</a:t>
            </a:r>
            <a:endParaRPr lang="en-US" dirty="0"/>
          </a:p>
          <a:p>
            <a:endParaRPr lang="en-US" dirty="0"/>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293CFDC-C70B-2244-898A-4A785710E4AC}"/>
              </a:ext>
            </a:extLst>
          </p:cNvPr>
          <p:cNvSpPr txBox="1">
            <a:spLocks noGrp="1"/>
          </p:cNvSpPr>
          <p:nvPr>
            <p:ph type="title" idx="4294967295"/>
          </p:nvPr>
        </p:nvSpPr>
        <p:spPr>
          <a:xfrm>
            <a:off x="385012" y="443374"/>
            <a:ext cx="11421976" cy="4247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solidFill>
                  <a:schemeClr val="tx1"/>
                </a:solidFill>
                <a:effectLst/>
                <a:uLnTx/>
                <a:uFillTx/>
                <a:latin typeface="Calibri" panose="020F0502020204030204" pitchFamily="34" charset="0"/>
                <a:ea typeface="+mn-ea"/>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descr="Arrow from past to future">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descr="Cerebral with lights on">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Python language">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R Language">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Jupyter notebooks">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Apache Spark">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Azure Synapse">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Azure SQL Datawarehouse">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Azure Data Factory">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Scala">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descr="Azure Data Studio">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descr="Power BI">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descr="Power Apps">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Azure Bot Framework">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descr="Power Virtual Agents">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
        <p:nvSpPr>
          <p:cNvPr id="4" name="Title 3">
            <a:extLst>
              <a:ext uri="{FF2B5EF4-FFF2-40B4-BE49-F238E27FC236}">
                <a16:creationId xmlns:a16="http://schemas.microsoft.com/office/drawing/2014/main" id="{DC922824-0934-490C-8BC2-C7C82179F05E}"/>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Technologies</a:t>
            </a:r>
          </a:p>
        </p:txBody>
      </p:sp>
    </p:spTree>
    <p:extLst>
      <p:ext uri="{BB962C8B-B14F-4D97-AF65-F5344CB8AC3E}">
        <p14:creationId xmlns:p14="http://schemas.microsoft.com/office/powerpoint/2010/main" val="21964593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descr="Arrow of journey steps from left to right">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descr="Cerebral with lights on">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
        <p:nvSpPr>
          <p:cNvPr id="3" name="Title 2">
            <a:extLst>
              <a:ext uri="{FF2B5EF4-FFF2-40B4-BE49-F238E27FC236}">
                <a16:creationId xmlns:a16="http://schemas.microsoft.com/office/drawing/2014/main" id="{975DCC84-5145-4B84-A1D6-3E84F92A48F3}"/>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Journey steps</a:t>
            </a:r>
          </a:p>
        </p:txBody>
      </p:sp>
    </p:spTree>
    <p:extLst>
      <p:ext uri="{BB962C8B-B14F-4D97-AF65-F5344CB8AC3E}">
        <p14:creationId xmlns:p14="http://schemas.microsoft.com/office/powerpoint/2010/main" val="3325170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p:bldP spid="13" grpId="1"/>
      <p:bldP spid="40" grpId="0"/>
      <p:bldP spid="40"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Screenshot of Daily paginated report with Get Sentiment (AI) drop down for Yes or No to view report which populates the Sentiment percentage column in the tablix with results.">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
        <p:nvSpPr>
          <p:cNvPr id="2" name="Title 1">
            <a:extLst>
              <a:ext uri="{FF2B5EF4-FFF2-40B4-BE49-F238E27FC236}">
                <a16:creationId xmlns:a16="http://schemas.microsoft.com/office/drawing/2014/main" id="{EBDA5030-4FA6-4E5F-9E2D-C4E7D1374A54}"/>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Sentiment in Paginated Report</a:t>
            </a:r>
          </a:p>
        </p:txBody>
      </p:sp>
    </p:spTree>
    <p:extLst>
      <p:ext uri="{BB962C8B-B14F-4D97-AF65-F5344CB8AC3E}">
        <p14:creationId xmlns:p14="http://schemas.microsoft.com/office/powerpoint/2010/main" val="343835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5822"/>
          </a:xfrm>
          <a:prstGeom prst="rect">
            <a:avLst/>
          </a:prstGeom>
          <a:noFill/>
        </p:spPr>
        <p:txBody>
          <a:bodyPr wrap="square" rtlCol="0">
            <a:spAutoFit/>
          </a:bodyPr>
          <a:lstStyle/>
          <a:p>
            <a:r>
              <a:rPr lang="en-US" sz="1067" dirty="0"/>
              <a:t>Learn more:</a:t>
            </a:r>
          </a:p>
          <a:p>
            <a:pPr>
              <a:defRPr/>
            </a:pPr>
            <a:r>
              <a:rPr lang="en-US" sz="1067" dirty="0">
                <a:hlinkClick r:id="rId2"/>
              </a:rPr>
              <a:t>Trollhunters.ipynb</a:t>
            </a:r>
            <a:r>
              <a:rPr lang="en-US" sz="1067" dirty="0"/>
              <a:t>, </a:t>
            </a:r>
            <a:r>
              <a:rPr lang="en-US" sz="1100" dirty="0">
                <a:hlinkClick r:id="rId3"/>
              </a:rPr>
              <a:t>Native scoring with T-SQL PREDICT</a:t>
            </a:r>
            <a:endParaRPr lang="en-US" sz="1100"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descr="Script continues to this section">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21687F-13B9-4285-B924-2880DFFECD38}"/>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SQL Stored Proc w/ Python – Sentiment Cognitive API</a:t>
            </a:r>
          </a:p>
        </p:txBody>
      </p:sp>
    </p:spTree>
    <p:extLst>
      <p:ext uri="{BB962C8B-B14F-4D97-AF65-F5344CB8AC3E}">
        <p14:creationId xmlns:p14="http://schemas.microsoft.com/office/powerpoint/2010/main" val="3775575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Props1.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2.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D3BB43E-80D7-4348-AFF3-E032E9B459B6}">
  <ds:schemaRefs>
    <ds:schemaRef ds:uri="6f82f2c3-be6b-43a8-9e2c-9d3789579cd5"/>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elements/1.1/"/>
    <ds:schemaRef ds:uri="5d380677-b54e-4d3f-b2fd-f3e15734f140"/>
    <ds:schemaRef ds:uri="http://purl.org/dc/terms/"/>
    <ds:schemaRef ds:uri="http://schemas.microsoft.com/sharepoint/v3"/>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12550</TotalTime>
  <Words>1358</Words>
  <Application>Microsoft Office PowerPoint</Application>
  <PresentationFormat>Widescreen</PresentationFormat>
  <Paragraphs>277</Paragraphs>
  <Slides>40</Slides>
  <Notes>14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Industries</vt:lpstr>
      <vt:lpstr>Technologies</vt:lpstr>
      <vt:lpstr>Journey steps</vt:lpstr>
      <vt:lpstr>Agenda</vt:lpstr>
      <vt:lpstr>Sentiment $30M</vt:lpstr>
      <vt:lpstr>Sentiment in Paginated Report</vt:lpstr>
      <vt:lpstr>SQL Stored Proc w/ Python – Sentiment Cognitive API</vt:lpstr>
      <vt:lpstr>Responsible AI</vt:lpstr>
      <vt:lpstr>Learn more: SQL Server Samples - Big Data Clusters - Spark</vt:lpstr>
      <vt:lpstr>Learn more: SQL Server Samples - Big Data Clusters - Spark</vt:lpstr>
      <vt:lpstr>Learn more: SQL Server Samples - Big Data Clusters - Spark</vt:lpstr>
      <vt:lpstr>QnA Chat Bots $200K</vt:lpstr>
      <vt:lpstr>Learn more: PVA - Build Printer Troubleshooting Bot</vt:lpstr>
      <vt:lpstr>Forms $2M</vt:lpstr>
      <vt:lpstr>Learn more: Form Processing - Create first model</vt:lpstr>
      <vt:lpstr>Power Apps - AI Builder</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Learn more: CapitalModel.ipynb</vt:lpstr>
      <vt:lpstr>How to reproduce or get started?</vt:lpstr>
      <vt:lpstr>Length of Stay $40M</vt:lpstr>
      <vt:lpstr>Learn more: LoS - Realtime Scoring</vt:lpstr>
      <vt:lpstr>Learn more: LoS - Realtime Scoring</vt:lpstr>
      <vt:lpstr>Power BI – Claims Model Accuracy</vt:lpstr>
      <vt:lpstr>Power BI – Claims Model Accuracy</vt:lpstr>
      <vt:lpstr>Search by Photo $200K</vt:lpstr>
      <vt:lpstr>Power Apps – Object Detection</vt:lpstr>
      <vt:lpstr>Object Detection Datasets Attempts</vt:lpstr>
      <vt:lpstr>Power Apps – Model performance</vt:lpstr>
      <vt:lpstr>Bonus</vt:lpstr>
      <vt:lpstr>Summary</vt:lpstr>
      <vt:lpstr>Journey steps</vt:lpstr>
      <vt:lpstr>Additional Resources</vt:lpstr>
      <vt:lpstr>Feedback Snippets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154</cp:revision>
  <dcterms:created xsi:type="dcterms:W3CDTF">2020-09-18T00:24:52Z</dcterms:created>
  <dcterms:modified xsi:type="dcterms:W3CDTF">2021-12-16T03:24:51Z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